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6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2">
  <p:sldMasterIdLst>
    <p:sldMasterId id="2147483722" r:id="rId5"/>
    <p:sldMasterId id="2147483711" r:id="rId6"/>
    <p:sldMasterId id="2147483660" r:id="rId7"/>
    <p:sldMasterId id="2147483748" r:id="rId8"/>
    <p:sldMasterId id="2147483763" r:id="rId9"/>
    <p:sldMasterId id="2147483777" r:id="rId10"/>
    <p:sldMasterId id="2147483789" r:id="rId11"/>
  </p:sldMasterIdLst>
  <p:notesMasterIdLst>
    <p:notesMasterId r:id="rId28"/>
  </p:notesMasterIdLst>
  <p:handoutMasterIdLst>
    <p:handoutMasterId r:id="rId29"/>
  </p:handoutMasterIdLst>
  <p:sldIdLst>
    <p:sldId id="424" r:id="rId12"/>
    <p:sldId id="425" r:id="rId13"/>
    <p:sldId id="455" r:id="rId14"/>
    <p:sldId id="433" r:id="rId15"/>
    <p:sldId id="467" r:id="rId16"/>
    <p:sldId id="468" r:id="rId17"/>
    <p:sldId id="469" r:id="rId18"/>
    <p:sldId id="439" r:id="rId19"/>
    <p:sldId id="470" r:id="rId20"/>
    <p:sldId id="471" r:id="rId21"/>
    <p:sldId id="472" r:id="rId22"/>
    <p:sldId id="473" r:id="rId23"/>
    <p:sldId id="474" r:id="rId24"/>
    <p:sldId id="475" r:id="rId25"/>
    <p:sldId id="443" r:id="rId26"/>
    <p:sldId id="444" r:id="rId27"/>
  </p:sldIdLst>
  <p:sldSz cx="9144000" cy="6858000" type="screen4x3"/>
  <p:notesSz cx="6810375" cy="99425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bastian ZIBERT (ACER)" initials="SZ(" lastIdx="1" clrIdx="0">
    <p:extLst/>
  </p:cmAuthor>
  <p:cmAuthor id="2" name="Bart VEREECKE (ACER)" initials="BV(" lastIdx="1" clrIdx="1">
    <p:extLst>
      <p:ext uri="{19B8F6BF-5375-455C-9EA6-DF929625EA0E}">
        <p15:presenceInfo xmlns:p15="http://schemas.microsoft.com/office/powerpoint/2012/main" userId="S-1-5-21-2095169090-3124838536-772759387-4676" providerId="AD"/>
      </p:ext>
    </p:extLst>
  </p:cmAuthor>
  <p:cmAuthor id="3" name="Alonso Borrego, Nuria" initials="ABN" lastIdx="4" clrIdx="2">
    <p:extLst>
      <p:ext uri="{19B8F6BF-5375-455C-9EA6-DF929625EA0E}">
        <p15:presenceInfo xmlns:p15="http://schemas.microsoft.com/office/powerpoint/2012/main" userId="S-1-5-21-3432830275-2768717626-2736133141-706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B5D6"/>
    <a:srgbClr val="005BA1"/>
    <a:srgbClr val="12515E"/>
    <a:srgbClr val="4843B3"/>
    <a:srgbClr val="307098"/>
    <a:srgbClr val="2953DB"/>
    <a:srgbClr val="4E4E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9" autoAdjust="0"/>
    <p:restoredTop sz="95501" autoAdjust="0"/>
  </p:normalViewPr>
  <p:slideViewPr>
    <p:cSldViewPr snapToGrid="0" snapToObjects="1" showGuides="1">
      <p:cViewPr varScale="1">
        <p:scale>
          <a:sx n="64" d="100"/>
          <a:sy n="64" d="100"/>
        </p:scale>
        <p:origin x="1339" y="62"/>
      </p:cViewPr>
      <p:guideLst>
        <p:guide orient="horz" pos="2183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customXml" Target="../customXml/item3.xml"/><Relationship Id="rId21" Type="http://schemas.openxmlformats.org/officeDocument/2006/relationships/slide" Target="slides/slide10.xml"/><Relationship Id="rId34" Type="http://schemas.openxmlformats.org/officeDocument/2006/relationships/tableStyles" Target="tableStyles.xml"/><Relationship Id="rId50" Type="http://schemas.microsoft.com/office/2015/10/relationships/revisionInfo" Target="revisionInfo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Master" Target="slideMasters/slideMaster7.xml"/><Relationship Id="rId24" Type="http://schemas.openxmlformats.org/officeDocument/2006/relationships/slide" Target="slides/slide13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notesMaster" Target="notesMasters/notesMaster1.xml"/><Relationship Id="rId10" Type="http://schemas.openxmlformats.org/officeDocument/2006/relationships/slideMaster" Target="slideMasters/slideMaster6.xml"/><Relationship Id="rId19" Type="http://schemas.openxmlformats.org/officeDocument/2006/relationships/slide" Target="slides/slide8.xml"/><Relationship Id="rId31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commentAuthors" Target="commentAuthors.xml"/><Relationship Id="rId8" Type="http://schemas.openxmlformats.org/officeDocument/2006/relationships/slideMaster" Target="slideMasters/slideMaster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1162" cy="497126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7638" y="0"/>
            <a:ext cx="2951162" cy="497126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6285BC29-8DF3-F144-8A0A-8493F3EEA37A}" type="datetimeFigureOut">
              <a:rPr lang="en-US" smtClean="0"/>
              <a:pPr/>
              <a:t>3/1/2019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43662"/>
            <a:ext cx="2951162" cy="497126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7638" y="9443662"/>
            <a:ext cx="2951162" cy="497126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E7A7452C-0A13-C447-BA57-7F548E1AE4A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2733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1162" cy="497126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7638" y="0"/>
            <a:ext cx="2951162" cy="497126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1E268557-E376-0946-9F44-EA7BAAE1DC32}" type="datetimeFigureOut">
              <a:rPr lang="en-US" smtClean="0"/>
              <a:pPr/>
              <a:t>3/1/2019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22695"/>
            <a:ext cx="5448300" cy="4474131"/>
          </a:xfrm>
          <a:prstGeom prst="rect">
            <a:avLst/>
          </a:prstGeom>
        </p:spPr>
        <p:txBody>
          <a:bodyPr vert="horz" lIns="93324" tIns="46662" rIns="93324" bIns="46662" rtlCol="0">
            <a:normAutofit/>
          </a:bodyPr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3662"/>
            <a:ext cx="2951162" cy="497126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7638" y="9443662"/>
            <a:ext cx="2951162" cy="497126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40DB7E98-F343-8748-B849-B8F9147EECD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1824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B7E98-F343-8748-B849-B8F9147EECD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276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B7E98-F343-8748-B849-B8F9147EECD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165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jpe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camuscl\AppData\Local\Microsoft\Windows\Temporary Internet Files\Content.IE5\GTVTTPZC\MP900438622[3].jpg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86" y="-812573"/>
            <a:ext cx="89754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FOND_COVER_transp.png"/>
          <p:cNvPicPr>
            <a:picLocks noChangeAspect="1"/>
          </p:cNvPicPr>
          <p:nvPr userDrawn="1"/>
        </p:nvPicPr>
        <p:blipFill>
          <a:blip r:embed="rId4" cstate="print">
            <a:duotone>
              <a:prstClr val="black"/>
              <a:srgbClr val="2953DB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79770" y="0"/>
            <a:ext cx="9223769" cy="6858000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 userDrawn="1">
            <p:ph type="dt" sz="half" idx="10"/>
          </p:nvPr>
        </p:nvSpPr>
        <p:spPr>
          <a:xfrm>
            <a:off x="6772479" y="568030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400" b="0">
                <a:latin typeface="+mj-lt"/>
              </a:defRPr>
            </a:lvl1pPr>
          </a:lstStyle>
          <a:p>
            <a:pPr algn="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à coins arrondis 7"/>
          <p:cNvSpPr/>
          <p:nvPr userDrawn="1"/>
        </p:nvSpPr>
        <p:spPr>
          <a:xfrm>
            <a:off x="-224009" y="770475"/>
            <a:ext cx="2937944" cy="127564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9" name="Picture 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21" y="845118"/>
            <a:ext cx="2299484" cy="1047335"/>
          </a:xfrm>
          <a:prstGeom prst="rect">
            <a:avLst/>
          </a:prstGeom>
        </p:spPr>
      </p:pic>
      <p:sp>
        <p:nvSpPr>
          <p:cNvPr id="10" name="ZoneTexte 9"/>
          <p:cNvSpPr txBox="1"/>
          <p:nvPr userDrawn="1"/>
        </p:nvSpPr>
        <p:spPr>
          <a:xfrm>
            <a:off x="3275856" y="2060848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BE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82663" y="230188"/>
            <a:ext cx="7837487" cy="1039812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82663" y="230188"/>
            <a:ext cx="7837487" cy="1039812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82663" y="230188"/>
            <a:ext cx="7837487" cy="1039812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729413" y="230188"/>
            <a:ext cx="2090737" cy="5895975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30188"/>
            <a:ext cx="6119813" cy="58959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8"/>
          <p:cNvSpPr>
            <a:spLocks noGrp="1"/>
          </p:cNvSpPr>
          <p:nvPr>
            <p:ph sz="quarter" idx="10"/>
          </p:nvPr>
        </p:nvSpPr>
        <p:spPr>
          <a:xfrm>
            <a:off x="611560" y="1961456"/>
            <a:ext cx="8208912" cy="3987824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Verdana" pitchFamily="34" charset="0"/>
              </a:defRPr>
            </a:lvl1pPr>
            <a:lvl2pPr>
              <a:defRPr baseline="0">
                <a:latin typeface="Verdana" pitchFamily="34" charset="0"/>
              </a:defRPr>
            </a:lvl2pPr>
            <a:lvl3pPr>
              <a:defRPr baseline="0">
                <a:latin typeface="Verdana" pitchFamily="34" charset="0"/>
              </a:defRPr>
            </a:lvl3pPr>
            <a:lvl4pPr>
              <a:defRPr baseline="0">
                <a:latin typeface="Verdana" pitchFamily="34" charset="0"/>
              </a:defRPr>
            </a:lvl4pPr>
            <a:lvl5pPr>
              <a:defRPr baseline="0">
                <a:latin typeface="Verdana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 dirty="0"/>
          </a:p>
        </p:txBody>
      </p:sp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611560" y="98072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rgbClr val="005BAB"/>
                </a:solidFill>
                <a:latin typeface="Verdan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r-BE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2"/>
          </p:nvPr>
        </p:nvSpPr>
        <p:spPr>
          <a:xfrm>
            <a:off x="8024117" y="6352347"/>
            <a:ext cx="970306" cy="365125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  <p:pic>
        <p:nvPicPr>
          <p:cNvPr id="7" name="Picture 3" descr="C:\Users\camuscl\AppData\Local\Microsoft\Windows\Temporary Internet Files\Content.IE5\2FRRTCXG\MP900438622[1]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744" y="868680"/>
            <a:ext cx="7921256" cy="512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ate Placeholder 1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10/13/11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222744" y="1318438"/>
            <a:ext cx="8835656" cy="3955312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10" name="Picture 2" descr="C:\Users\camuscl\AppData\Local\Microsoft\Windows\Temporary Internet Files\Content.IE5\2FRRTCXG\MP900438622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744" y="1298339"/>
            <a:ext cx="7921256" cy="426132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11" name="Rounded Rectangle 10"/>
          <p:cNvSpPr/>
          <p:nvPr/>
        </p:nvSpPr>
        <p:spPr>
          <a:xfrm>
            <a:off x="2392326" y="1956391"/>
            <a:ext cx="6294474" cy="331735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7363752"/>
          </a:xfrm>
          <a:prstGeom prst="rect">
            <a:avLst/>
          </a:prstGeom>
          <a:solidFill>
            <a:srgbClr val="0374B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" name="Rounded Rectangle 12"/>
          <p:cNvSpPr/>
          <p:nvPr/>
        </p:nvSpPr>
        <p:spPr>
          <a:xfrm>
            <a:off x="1222743" y="5907471"/>
            <a:ext cx="8176437" cy="673328"/>
          </a:xfrm>
          <a:prstGeom prst="roundRect">
            <a:avLst/>
          </a:prstGeom>
          <a:solidFill>
            <a:schemeClr val="bg1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" name="Rounded Rectangle 13"/>
          <p:cNvSpPr/>
          <p:nvPr/>
        </p:nvSpPr>
        <p:spPr>
          <a:xfrm>
            <a:off x="1222745" y="1055282"/>
            <a:ext cx="8495413" cy="4481623"/>
          </a:xfrm>
          <a:prstGeom prst="roundRect">
            <a:avLst/>
          </a:prstGeom>
          <a:blipFill dpi="0" rotWithShape="1">
            <a:blip r:embed="rId5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" name="Rounded Rectangle 14"/>
          <p:cNvSpPr/>
          <p:nvPr/>
        </p:nvSpPr>
        <p:spPr>
          <a:xfrm>
            <a:off x="-318977" y="712381"/>
            <a:ext cx="3285461" cy="141413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4280"/>
            <a:ext cx="2861364" cy="130325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775636" y="6034287"/>
            <a:ext cx="6475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374B9"/>
                </a:solidFill>
                <a:latin typeface="Verdana"/>
                <a:cs typeface="Verdana"/>
              </a:rPr>
              <a:t>EVENT</a:t>
            </a:r>
          </a:p>
        </p:txBody>
      </p:sp>
      <p:sp>
        <p:nvSpPr>
          <p:cNvPr id="18" name="Date Placeholder 3"/>
          <p:cNvSpPr txBox="1">
            <a:spLocks/>
          </p:cNvSpPr>
          <p:nvPr/>
        </p:nvSpPr>
        <p:spPr>
          <a:xfrm>
            <a:off x="6819012" y="6078167"/>
            <a:ext cx="2133600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dirty="0">
                <a:solidFill>
                  <a:srgbClr val="0374B9"/>
                </a:solidFill>
                <a:latin typeface="Verdana"/>
                <a:cs typeface="Verdana"/>
              </a:rPr>
              <a:t>10/13/11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094074" y="2126512"/>
            <a:ext cx="559272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b="1" dirty="0">
                <a:solidFill>
                  <a:srgbClr val="0374B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TITLE OF THE PRESENTATION</a:t>
            </a:r>
          </a:p>
          <a:p>
            <a:endParaRPr lang="en-IE" sz="2800" b="1" dirty="0">
              <a:solidFill>
                <a:srgbClr val="0374B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IE" sz="2400" dirty="0">
                <a:solidFill>
                  <a:srgbClr val="0374B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Name of the speaker</a:t>
            </a:r>
          </a:p>
          <a:p>
            <a:r>
              <a:rPr lang="en-IE" sz="2400" dirty="0">
                <a:solidFill>
                  <a:srgbClr val="0374B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Position</a:t>
            </a:r>
          </a:p>
          <a:p>
            <a:endParaRPr lang="en-IE" sz="28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buFont typeface="Wingdings" pitchFamily="2" charset="2"/>
              <a:buChar char="§"/>
              <a:defRPr sz="2400"/>
            </a:lvl2pPr>
            <a:lvl3pPr>
              <a:defRPr sz="2000"/>
            </a:lvl3pPr>
            <a:lvl4pPr>
              <a:buFont typeface="Arial" pitchFamily="34" charset="0"/>
              <a:buChar char="•"/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itre 9"/>
          <p:cNvSpPr>
            <a:spLocks noGrp="1"/>
          </p:cNvSpPr>
          <p:nvPr>
            <p:ph type="title"/>
          </p:nvPr>
        </p:nvSpPr>
        <p:spPr>
          <a:xfrm>
            <a:off x="611560" y="98072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rgbClr val="005BAB"/>
                </a:solidFill>
                <a:latin typeface="Verdan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r-BE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/>
          <p:cNvSpPr/>
          <p:nvPr/>
        </p:nvSpPr>
        <p:spPr>
          <a:xfrm>
            <a:off x="0" y="6381721"/>
            <a:ext cx="7937681" cy="476279"/>
          </a:xfrm>
          <a:prstGeom prst="round1Rect">
            <a:avLst/>
          </a:prstGeom>
          <a:solidFill>
            <a:srgbClr val="0374B9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5620869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17329" y="6492875"/>
            <a:ext cx="36983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FFFF"/>
                </a:solidFill>
                <a:latin typeface="Verdana"/>
                <a:cs typeface="Verdana"/>
              </a:rPr>
              <a:t>TITLE</a:t>
            </a:r>
          </a:p>
        </p:txBody>
      </p:sp>
      <p:sp>
        <p:nvSpPr>
          <p:cNvPr id="10" name="Round Single Corner Rectangle 9"/>
          <p:cNvSpPr/>
          <p:nvPr/>
        </p:nvSpPr>
        <p:spPr>
          <a:xfrm rot="10800000">
            <a:off x="2217329" y="0"/>
            <a:ext cx="6926671" cy="692675"/>
          </a:xfrm>
          <a:prstGeom prst="round1Rect">
            <a:avLst/>
          </a:prstGeom>
          <a:solidFill>
            <a:srgbClr val="0374B9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69304" y="1504039"/>
            <a:ext cx="6475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374B9"/>
                </a:solidFill>
                <a:latin typeface="Verdana"/>
                <a:cs typeface="Verdana"/>
              </a:rPr>
              <a:t>TITLE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69304" y="2247703"/>
            <a:ext cx="6475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Verdana"/>
                <a:cs typeface="Verdana"/>
              </a:rPr>
              <a:t>Subtitle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69304" y="3072824"/>
            <a:ext cx="64754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/>
                <a:cs typeface="Verdana"/>
              </a:rPr>
              <a:t>Body text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217329" y="1629376"/>
            <a:ext cx="225597" cy="225597"/>
          </a:xfrm>
          <a:prstGeom prst="roundRect">
            <a:avLst/>
          </a:prstGeom>
          <a:solidFill>
            <a:srgbClr val="0374B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363FF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51" y="-1"/>
            <a:ext cx="1466401" cy="6678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/>
          <p:cNvSpPr/>
          <p:nvPr/>
        </p:nvSpPr>
        <p:spPr>
          <a:xfrm flipV="1">
            <a:off x="0" y="0"/>
            <a:ext cx="8530919" cy="1136386"/>
          </a:xfrm>
          <a:prstGeom prst="round1Rect">
            <a:avLst/>
          </a:prstGeom>
          <a:solidFill>
            <a:srgbClr val="0374B9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69304" y="1504039"/>
            <a:ext cx="6475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374B9"/>
                </a:solidFill>
                <a:latin typeface="Verdana"/>
                <a:cs typeface="Verdana"/>
              </a:rPr>
              <a:t>TITRE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69304" y="2247703"/>
            <a:ext cx="6475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latin typeface="Verdana"/>
                <a:cs typeface="Verdana"/>
              </a:rPr>
              <a:t>Subtitle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69304" y="3059668"/>
            <a:ext cx="64754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Verdana"/>
                <a:cs typeface="Verdana"/>
              </a:rPr>
              <a:t>Body text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217329" y="1629376"/>
            <a:ext cx="225597" cy="225597"/>
          </a:xfrm>
          <a:prstGeom prst="roundRect">
            <a:avLst/>
          </a:prstGeom>
          <a:solidFill>
            <a:srgbClr val="0374B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 Same Side Corner Rectangle 11"/>
          <p:cNvSpPr/>
          <p:nvPr/>
        </p:nvSpPr>
        <p:spPr>
          <a:xfrm rot="16200000">
            <a:off x="5231830" y="2804478"/>
            <a:ext cx="547825" cy="7276520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374B9"/>
              </a:solidFill>
            </a:endParaRPr>
          </a:p>
        </p:txBody>
      </p:sp>
      <p:sp>
        <p:nvSpPr>
          <p:cNvPr id="13" name="Round Same Side Corner Rectangle 12"/>
          <p:cNvSpPr/>
          <p:nvPr/>
        </p:nvSpPr>
        <p:spPr>
          <a:xfrm rot="5400000">
            <a:off x="484616" y="-369110"/>
            <a:ext cx="894034" cy="1871693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72295" y="6291964"/>
            <a:ext cx="36983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374B9"/>
                </a:solidFill>
                <a:latin typeface="Verdana"/>
                <a:cs typeface="Verdana"/>
              </a:rPr>
              <a:t>TITLE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6687669" y="6280494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570"/>
            <a:ext cx="1803085" cy="82124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buFont typeface="Wingdings" pitchFamily="2" charset="2"/>
              <a:buChar char="§"/>
              <a:defRPr sz="2400"/>
            </a:lvl2pPr>
            <a:lvl3pPr>
              <a:defRPr sz="2000"/>
            </a:lvl3pPr>
            <a:lvl4pPr>
              <a:buFont typeface="Arial" pitchFamily="34" charset="0"/>
              <a:buChar char="•"/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itre 9"/>
          <p:cNvSpPr>
            <a:spLocks noGrp="1"/>
          </p:cNvSpPr>
          <p:nvPr>
            <p:ph type="title"/>
          </p:nvPr>
        </p:nvSpPr>
        <p:spPr>
          <a:xfrm>
            <a:off x="611560" y="98072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rgbClr val="005BAB"/>
                </a:solidFill>
                <a:latin typeface="Verdan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r-BE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96992144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045" y="1083733"/>
            <a:ext cx="7772400" cy="76764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5BA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9045" y="1941690"/>
            <a:ext cx="7772400" cy="1752600"/>
          </a:xfrm>
          <a:prstGeom prst="rect">
            <a:avLst/>
          </a:prstGeom>
        </p:spPr>
        <p:txBody>
          <a:bodyPr/>
          <a:lstStyle>
            <a:lvl1pPr marL="0" indent="0" algn="l">
              <a:buSzPct val="150000"/>
              <a:buFont typeface="Arial" pitchFamily="34" charset="0"/>
              <a:buChar char="•"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 Click to edit Master subtitle style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38800" y="649287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" y="64928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buFont typeface="Wingdings" pitchFamily="2" charset="2"/>
              <a:buChar char="§"/>
              <a:defRPr sz="2400"/>
            </a:lvl2pPr>
            <a:lvl3pPr>
              <a:defRPr sz="2000"/>
            </a:lvl3pPr>
            <a:lvl4pPr>
              <a:buFont typeface="Arial" pitchFamily="34" charset="0"/>
              <a:buChar char="•"/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itre 9"/>
          <p:cNvSpPr>
            <a:spLocks noGrp="1"/>
          </p:cNvSpPr>
          <p:nvPr>
            <p:ph type="title"/>
          </p:nvPr>
        </p:nvSpPr>
        <p:spPr>
          <a:xfrm>
            <a:off x="611560" y="98072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rgbClr val="005BAB"/>
                </a:solidFill>
                <a:latin typeface="Verdan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r-BE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92977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3429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88508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52406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50795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23906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620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66737" y="451556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68265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78154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52573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6597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56181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7D7C-36E6-4D70-A6D8-49742D20AFC2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9302093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7D7C-36E6-4D70-A6D8-49742D20AFC2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4326525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7D7C-36E6-4D70-A6D8-49742D20AFC2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1268139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7D7C-36E6-4D70-A6D8-49742D20AFC2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2913514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7D7C-36E6-4D70-A6D8-49742D20AFC2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72064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7D7C-36E6-4D70-A6D8-49742D20AFC2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1669349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7D7C-36E6-4D70-A6D8-49742D20AFC2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8860010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7D7C-36E6-4D70-A6D8-49742D20AFC2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8055040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7D7C-36E6-4D70-A6D8-49742D20AFC2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721494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7D7C-36E6-4D70-A6D8-49742D20AFC2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9140455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7D7C-36E6-4D70-A6D8-49742D20AFC2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3970943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82663" y="771525"/>
            <a:ext cx="7837487" cy="10398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1811338"/>
            <a:ext cx="7993062" cy="44259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82663" y="230188"/>
            <a:ext cx="7837487" cy="1039812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 Single Corner Rectangle 5"/>
          <p:cNvSpPr/>
          <p:nvPr/>
        </p:nvSpPr>
        <p:spPr>
          <a:xfrm>
            <a:off x="0" y="6381721"/>
            <a:ext cx="7937681" cy="476279"/>
          </a:xfrm>
          <a:prstGeom prst="round1Rect">
            <a:avLst/>
          </a:prstGeom>
          <a:solidFill>
            <a:srgbClr val="307098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5620869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  <p:sp>
        <p:nvSpPr>
          <p:cNvPr id="18" name="Round Single Corner Rectangle 7"/>
          <p:cNvSpPr/>
          <p:nvPr userDrawn="1"/>
        </p:nvSpPr>
        <p:spPr>
          <a:xfrm rot="10800000">
            <a:off x="2217329" y="0"/>
            <a:ext cx="6926671" cy="692675"/>
          </a:xfrm>
          <a:prstGeom prst="round1Rect">
            <a:avLst/>
          </a:prstGeom>
          <a:solidFill>
            <a:srgbClr val="307098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pic>
        <p:nvPicPr>
          <p:cNvPr id="2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51" y="-1"/>
            <a:ext cx="1466401" cy="667895"/>
          </a:xfrm>
          <a:prstGeom prst="rect">
            <a:avLst/>
          </a:prstGeom>
        </p:spPr>
      </p:pic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8823" y="146756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6" r:id="rId3"/>
    <p:sldLayoutId id="2147483727" r:id="rId4"/>
    <p:sldLayoutId id="2147483730" r:id="rId5"/>
    <p:sldLayoutId id="2147483731" r:id="rId6"/>
    <p:sldLayoutId id="2147483732" r:id="rId7"/>
  </p:sldLayoutIdLst>
  <p:transition spd="med">
    <p:wipe dir="r"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ingle Corner Rectangle 7"/>
          <p:cNvSpPr/>
          <p:nvPr/>
        </p:nvSpPr>
        <p:spPr>
          <a:xfrm flipV="1">
            <a:off x="0" y="-1"/>
            <a:ext cx="8530919" cy="1136386"/>
          </a:xfrm>
          <a:prstGeom prst="round1Rect">
            <a:avLst/>
          </a:prstGeom>
          <a:solidFill>
            <a:srgbClr val="307098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9" name="Round Same Side Corner Rectangle 13"/>
          <p:cNvSpPr/>
          <p:nvPr/>
        </p:nvSpPr>
        <p:spPr>
          <a:xfrm rot="16200000">
            <a:off x="5231830" y="2804478"/>
            <a:ext cx="547825" cy="7276520"/>
          </a:xfrm>
          <a:prstGeom prst="round2SameRect">
            <a:avLst/>
          </a:prstGeom>
          <a:solidFill>
            <a:schemeClr val="bg1"/>
          </a:solidFill>
          <a:ln>
            <a:noFill/>
          </a:ln>
          <a:effectLst>
            <a:outerShdw blurRad="203200" dir="27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 Same Side Corner Rectangle 12"/>
          <p:cNvSpPr/>
          <p:nvPr/>
        </p:nvSpPr>
        <p:spPr>
          <a:xfrm rot="5400000">
            <a:off x="484616" y="-369110"/>
            <a:ext cx="894034" cy="1871693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6687669" y="6280494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30708E"/>
              </a:solidFill>
              <a:latin typeface="Verdana"/>
              <a:cs typeface="Verdana"/>
            </a:endParaRPr>
          </a:p>
        </p:txBody>
      </p:sp>
      <p:pic>
        <p:nvPicPr>
          <p:cNvPr id="13" name="Picture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32" y="234244"/>
            <a:ext cx="1466401" cy="66789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</p:sldLayoutIdLst>
  <p:transition spd="med">
    <p:wipe dir="r"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8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8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04DB6-6332-DE47-A727-F70E28B760D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ingle Corner Rectangle 7"/>
          <p:cNvSpPr/>
          <p:nvPr userDrawn="1"/>
        </p:nvSpPr>
        <p:spPr>
          <a:xfrm rot="10800000">
            <a:off x="2217329" y="0"/>
            <a:ext cx="6926671" cy="692675"/>
          </a:xfrm>
          <a:prstGeom prst="round1Rect">
            <a:avLst/>
          </a:prstGeom>
          <a:solidFill>
            <a:srgbClr val="307098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</p:sldLayoutIdLst>
  <p:transition spd="med">
    <p:wipe dir="r"/>
  </p:transition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5233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E7D7C-36E6-4D70-A6D8-49742D20AFC2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37148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04DB6-6332-DE47-A727-F70E28B760D5}" type="slidenum">
              <a:rPr lang="en-US" smtClean="0"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subTitle" idx="4294967295"/>
          </p:nvPr>
        </p:nvSpPr>
        <p:spPr>
          <a:xfrm>
            <a:off x="4687175" y="5229225"/>
            <a:ext cx="4456825" cy="1008063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2400" b="1" dirty="0"/>
              <a:t>4</a:t>
            </a:r>
            <a:r>
              <a:rPr lang="en-US" sz="2400" b="1" baseline="30000" dirty="0" smtClean="0"/>
              <a:t>th</a:t>
            </a:r>
            <a:r>
              <a:rPr lang="en-US" sz="2400" b="1" dirty="0" smtClean="0"/>
              <a:t> March 2018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2400" b="1" dirty="0" smtClean="0"/>
              <a:t>Telco</a:t>
            </a:r>
          </a:p>
          <a:p>
            <a:pPr algn="ctr">
              <a:buNone/>
            </a:pPr>
            <a:r>
              <a:rPr lang="en-US" sz="2400" b="1" dirty="0"/>
              <a:t>Madrid</a:t>
            </a:r>
            <a:endParaRPr lang="en-US" sz="2400" b="1" dirty="0" smtClean="0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95536" y="3429000"/>
            <a:ext cx="777240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defTabSz="5715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kern="0" dirty="0" smtClean="0">
                <a:cs typeface="+mn-cs"/>
              </a:rPr>
              <a:t>49</a:t>
            </a:r>
            <a:r>
              <a:rPr lang="en-GB" sz="2800" b="1" kern="0" baseline="30000" dirty="0" smtClean="0">
                <a:cs typeface="+mn-cs"/>
              </a:rPr>
              <a:t>th</a:t>
            </a:r>
            <a:r>
              <a:rPr lang="en-GB" sz="2800" b="1" kern="0" dirty="0" smtClean="0">
                <a:cs typeface="+mn-cs"/>
              </a:rPr>
              <a:t> </a:t>
            </a:r>
            <a:r>
              <a:rPr lang="en-GB" sz="2800" b="1" kern="0" dirty="0">
                <a:cs typeface="+mn-cs"/>
              </a:rPr>
              <a:t>IG Meeting </a:t>
            </a:r>
            <a:r>
              <a:rPr lang="en-GB" sz="2800" b="1" kern="0" dirty="0">
                <a:solidFill>
                  <a:srgbClr val="264D74"/>
                </a:solidFill>
                <a:cs typeface="+mn-cs"/>
              </a:rPr>
              <a:t/>
            </a:r>
            <a:br>
              <a:rPr lang="en-GB" sz="2800" b="1" kern="0" dirty="0">
                <a:solidFill>
                  <a:srgbClr val="264D74"/>
                </a:solidFill>
                <a:cs typeface="+mn-cs"/>
              </a:rPr>
            </a:br>
            <a:r>
              <a:rPr lang="en-GB" sz="2800" b="1" kern="0" dirty="0">
                <a:cs typeface="+mn-cs"/>
              </a:rPr>
              <a:t>South Gas Regional Initiative</a:t>
            </a:r>
          </a:p>
        </p:txBody>
      </p:sp>
      <p:pic>
        <p:nvPicPr>
          <p:cNvPr id="4" name="3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8890" y="911429"/>
            <a:ext cx="1211026" cy="576064"/>
          </a:xfrm>
          <a:prstGeom prst="rect">
            <a:avLst/>
          </a:prstGeom>
          <a:noFill/>
        </p:spPr>
      </p:pic>
      <p:pic>
        <p:nvPicPr>
          <p:cNvPr id="5" name="4 Imagen" descr="SIMPLIFICADA CMYK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63039" y="914730"/>
            <a:ext cx="1224136" cy="504056"/>
          </a:xfrm>
          <a:prstGeom prst="rect">
            <a:avLst/>
          </a:prstGeom>
          <a:noFill/>
        </p:spPr>
      </p:pic>
      <p:pic>
        <p:nvPicPr>
          <p:cNvPr id="8" name="7 Imagen" descr="Logo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7841" y="914730"/>
            <a:ext cx="1480383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0626528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755576" y="764704"/>
            <a:ext cx="83884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/>
              <a:t>3. </a:t>
            </a:r>
            <a:r>
              <a:rPr lang="en-GB" sz="2400" b="1" dirty="0" smtClean="0"/>
              <a:t>Other issues</a:t>
            </a:r>
            <a:endParaRPr lang="es-ES" sz="2400" b="1" dirty="0"/>
          </a:p>
        </p:txBody>
      </p:sp>
      <p:sp>
        <p:nvSpPr>
          <p:cNvPr id="5" name="4 Rectángulo"/>
          <p:cNvSpPr/>
          <p:nvPr/>
        </p:nvSpPr>
        <p:spPr>
          <a:xfrm>
            <a:off x="507999" y="1353390"/>
            <a:ext cx="7414517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1600" b="1" u="sng" dirty="0" smtClean="0">
                <a:solidFill>
                  <a:srgbClr val="000000"/>
                </a:solidFill>
              </a:rPr>
              <a:t>3.1 NEW COMPETENCES OF CNMC:</a:t>
            </a:r>
          </a:p>
          <a:p>
            <a:pPr lvl="0"/>
            <a:endParaRPr lang="es-ES" sz="1600" b="1" u="sng" dirty="0">
              <a:solidFill>
                <a:srgbClr val="000000"/>
              </a:solidFill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GB" dirty="0" smtClean="0"/>
              <a:t>Approval of the tariff methodology for access to transmission, distribution and LNG plants.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GB" dirty="0" smtClean="0"/>
              <a:t>Approval of the methodology for the provision of balancing services including the </a:t>
            </a:r>
            <a:r>
              <a:rPr lang="en-GB" dirty="0" smtClean="0"/>
              <a:t>appropriate </a:t>
            </a:r>
            <a:r>
              <a:rPr lang="en-GB" dirty="0" smtClean="0"/>
              <a:t>incentives for the network users to keep in balance.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GB" dirty="0" smtClean="0"/>
              <a:t>Approval of the methodology for connection and access to the gas network.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GB" dirty="0" smtClean="0"/>
              <a:t>Approval of the methodology, parameters and asset based to fix the allowed revenues for transmission</a:t>
            </a:r>
            <a:r>
              <a:rPr lang="en-GB" dirty="0"/>
              <a:t>, distribution and </a:t>
            </a:r>
            <a:r>
              <a:rPr lang="en-GB" dirty="0" smtClean="0"/>
              <a:t>LNG activities.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GB" dirty="0" smtClean="0"/>
              <a:t>Approval of </a:t>
            </a:r>
            <a:r>
              <a:rPr lang="en-GB" smtClean="0"/>
              <a:t>the </a:t>
            </a:r>
            <a:r>
              <a:rPr lang="en-GB" smtClean="0"/>
              <a:t>methodology </a:t>
            </a:r>
            <a:r>
              <a:rPr lang="en-GB" dirty="0"/>
              <a:t>to fix the allowed revenues of the Technical Manager of the System.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GB" dirty="0"/>
              <a:t>Monitoring the national transmission network development plan and its adequacy to the TYNDP.</a:t>
            </a:r>
          </a:p>
          <a:p>
            <a:r>
              <a:rPr lang="en-GB" dirty="0"/>
              <a:t> </a:t>
            </a:r>
            <a:endParaRPr lang="es-ES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en-GB" dirty="0" smtClean="0"/>
          </a:p>
          <a:p>
            <a:r>
              <a:rPr lang="en-GB" dirty="0"/>
              <a:t> </a:t>
            </a: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600" u="sng" dirty="0">
              <a:solidFill>
                <a:srgbClr val="000000"/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fld id="{30945E9D-CBB1-4B9E-B385-030F1D8B0B9C}" type="slidenum">
              <a:rPr lang="en-US" sz="1200">
                <a:solidFill>
                  <a:schemeClr val="bg1">
                    <a:lumMod val="50000"/>
                  </a:schemeClr>
                </a:solidFill>
              </a:rPr>
              <a:pPr/>
              <a:t>10</a:t>
            </a:fld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77752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767645" y="771525"/>
            <a:ext cx="8052506" cy="353219"/>
          </a:xfrm>
        </p:spPr>
        <p:txBody>
          <a:bodyPr/>
          <a:lstStyle/>
          <a:p>
            <a:pPr lvl="0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kern="1200" dirty="0" smtClean="0">
                <a:solidFill>
                  <a:srgbClr val="000000"/>
                </a:solidFill>
                <a:latin typeface="Verdana"/>
                <a:ea typeface="+mn-ea"/>
                <a:cs typeface="+mn-cs"/>
              </a:rPr>
              <a:t>3. </a:t>
            </a:r>
            <a:r>
              <a:rPr lang="en-GB" sz="2400" kern="1200" dirty="0" smtClean="0">
                <a:solidFill>
                  <a:srgbClr val="000000"/>
                </a:solidFill>
                <a:latin typeface="Verdana"/>
                <a:ea typeface="+mn-ea"/>
                <a:cs typeface="+mn-cs"/>
              </a:rPr>
              <a:t>Other issues</a:t>
            </a:r>
            <a:endParaRPr lang="es-ES" sz="2400" kern="1200" dirty="0">
              <a:solidFill>
                <a:srgbClr val="0000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371218" y="1250558"/>
            <a:ext cx="79404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GB" b="1" u="sng" dirty="0" smtClean="0"/>
              <a:t>3.2 Capacity auctions at VIPs: calculation of capacity to be offered for the next gas years</a:t>
            </a:r>
            <a:endParaRPr lang="en-GB" b="1" u="sng" dirty="0"/>
          </a:p>
          <a:p>
            <a:pPr lvl="1"/>
            <a:endParaRPr lang="en-GB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965603" y="3272589"/>
            <a:ext cx="6751633" cy="6256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n-US" sz="2800" b="1" dirty="0">
                <a:solidFill>
                  <a:schemeClr val="bg1"/>
                </a:solidFill>
              </a:rPr>
              <a:t>F</a:t>
            </a:r>
            <a:r>
              <a:rPr lang="en-US" sz="2800" b="1" dirty="0" smtClean="0">
                <a:solidFill>
                  <a:schemeClr val="bg1"/>
                </a:solidFill>
              </a:rPr>
              <a:t>or information by TSOs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7" name="Marcador de pie de página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fld id="{30945E9D-CBB1-4B9E-B385-030F1D8B0B9C}" type="slidenum">
              <a:rPr lang="en-US" sz="1200">
                <a:solidFill>
                  <a:schemeClr val="bg1">
                    <a:lumMod val="50000"/>
                  </a:schemeClr>
                </a:solidFill>
              </a:rPr>
              <a:pPr/>
              <a:t>11</a:t>
            </a:fld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378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767645" y="771525"/>
            <a:ext cx="8052506" cy="353219"/>
          </a:xfrm>
        </p:spPr>
        <p:txBody>
          <a:bodyPr/>
          <a:lstStyle/>
          <a:p>
            <a:pPr lvl="0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kern="1200" dirty="0" smtClean="0">
                <a:solidFill>
                  <a:srgbClr val="000000"/>
                </a:solidFill>
                <a:latin typeface="Verdana"/>
                <a:ea typeface="+mn-ea"/>
                <a:cs typeface="+mn-cs"/>
              </a:rPr>
              <a:t>3. </a:t>
            </a:r>
            <a:r>
              <a:rPr lang="en-GB" sz="2400" kern="1200" dirty="0" smtClean="0">
                <a:solidFill>
                  <a:srgbClr val="000000"/>
                </a:solidFill>
                <a:latin typeface="Verdana"/>
                <a:ea typeface="+mn-ea"/>
                <a:cs typeface="+mn-cs"/>
              </a:rPr>
              <a:t>Other issues</a:t>
            </a:r>
            <a:endParaRPr lang="es-ES" sz="2400" kern="1200" dirty="0">
              <a:solidFill>
                <a:srgbClr val="0000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371218" y="1250558"/>
            <a:ext cx="79404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GB" b="1" u="sng" dirty="0" smtClean="0"/>
              <a:t>3.3 TSOs´ coordination to deal with claims regarding bundled capacity sold in </a:t>
            </a:r>
            <a:r>
              <a:rPr lang="en-GB" b="1" u="sng" dirty="0" err="1" smtClean="0"/>
              <a:t>Prisma</a:t>
            </a:r>
            <a:endParaRPr lang="en-GB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965603" y="3272589"/>
            <a:ext cx="6751633" cy="6256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n-US" sz="2800" b="1" dirty="0">
                <a:solidFill>
                  <a:schemeClr val="bg1"/>
                </a:solidFill>
              </a:rPr>
              <a:t>F</a:t>
            </a:r>
            <a:r>
              <a:rPr lang="en-US" sz="2800" b="1" dirty="0" smtClean="0">
                <a:solidFill>
                  <a:schemeClr val="bg1"/>
                </a:solidFill>
              </a:rPr>
              <a:t>or information by TSOs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7" name="Marcador de pie de página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fld id="{30945E9D-CBB1-4B9E-B385-030F1D8B0B9C}" type="slidenum">
              <a:rPr lang="en-US" sz="1200">
                <a:solidFill>
                  <a:schemeClr val="bg1">
                    <a:lumMod val="50000"/>
                  </a:schemeClr>
                </a:solidFill>
              </a:rPr>
              <a:pPr/>
              <a:t>12</a:t>
            </a:fld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520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767645" y="771525"/>
            <a:ext cx="8052506" cy="353219"/>
          </a:xfrm>
        </p:spPr>
        <p:txBody>
          <a:bodyPr/>
          <a:lstStyle/>
          <a:p>
            <a:pPr lvl="0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kern="1200" dirty="0" smtClean="0">
                <a:solidFill>
                  <a:srgbClr val="000000"/>
                </a:solidFill>
                <a:latin typeface="Verdana"/>
                <a:ea typeface="+mn-ea"/>
                <a:cs typeface="+mn-cs"/>
              </a:rPr>
              <a:t>3. </a:t>
            </a:r>
            <a:r>
              <a:rPr lang="en-GB" sz="2400" kern="1200" dirty="0" smtClean="0">
                <a:solidFill>
                  <a:srgbClr val="000000"/>
                </a:solidFill>
                <a:latin typeface="Verdana"/>
                <a:ea typeface="+mn-ea"/>
                <a:cs typeface="+mn-cs"/>
              </a:rPr>
              <a:t>Other issues</a:t>
            </a:r>
            <a:endParaRPr lang="es-ES" sz="2400" kern="1200" dirty="0">
              <a:solidFill>
                <a:srgbClr val="0000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371218" y="1250558"/>
            <a:ext cx="79404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GB" b="1" u="sng" dirty="0" smtClean="0"/>
              <a:t>3.4 Capacity offered at VIP </a:t>
            </a:r>
            <a:r>
              <a:rPr lang="en-GB" b="1" u="sng" dirty="0" err="1" smtClean="0"/>
              <a:t>Pirineos</a:t>
            </a:r>
            <a:r>
              <a:rPr lang="en-GB" b="1" u="sng" dirty="0" smtClean="0"/>
              <a:t>: capacity use and mechanisms to maximize utilization</a:t>
            </a:r>
            <a:endParaRPr lang="en-GB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965603" y="3272589"/>
            <a:ext cx="6751633" cy="6256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n-US" sz="2800" b="1" dirty="0">
                <a:solidFill>
                  <a:schemeClr val="bg1"/>
                </a:solidFill>
              </a:rPr>
              <a:t>F</a:t>
            </a:r>
            <a:r>
              <a:rPr lang="en-US" sz="2800" b="1" dirty="0" smtClean="0">
                <a:solidFill>
                  <a:schemeClr val="bg1"/>
                </a:solidFill>
              </a:rPr>
              <a:t>or information by TSOs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7" name="Marcador de pie de página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fld id="{30945E9D-CBB1-4B9E-B385-030F1D8B0B9C}" type="slidenum">
              <a:rPr lang="en-US" sz="1200">
                <a:solidFill>
                  <a:schemeClr val="bg1">
                    <a:lumMod val="50000"/>
                  </a:schemeClr>
                </a:solidFill>
              </a:rPr>
              <a:pPr/>
              <a:t>13</a:t>
            </a:fld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136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767645" y="771525"/>
            <a:ext cx="8052506" cy="353219"/>
          </a:xfrm>
        </p:spPr>
        <p:txBody>
          <a:bodyPr/>
          <a:lstStyle/>
          <a:p>
            <a:pPr lvl="0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kern="1200" dirty="0" smtClean="0">
                <a:solidFill>
                  <a:srgbClr val="000000"/>
                </a:solidFill>
                <a:latin typeface="Verdana"/>
                <a:ea typeface="+mn-ea"/>
                <a:cs typeface="+mn-cs"/>
              </a:rPr>
              <a:t>4. </a:t>
            </a:r>
            <a:r>
              <a:rPr lang="en-GB" sz="2400" kern="1200" dirty="0" smtClean="0">
                <a:solidFill>
                  <a:srgbClr val="000000"/>
                </a:solidFill>
                <a:latin typeface="Verdana"/>
                <a:ea typeface="+mn-ea"/>
                <a:cs typeface="+mn-cs"/>
              </a:rPr>
              <a:t>AOB</a:t>
            </a:r>
            <a:endParaRPr lang="es-ES" sz="2400" kern="1200" dirty="0">
              <a:solidFill>
                <a:srgbClr val="0000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7" name="Marcador de pie de página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fld id="{30945E9D-CBB1-4B9E-B385-030F1D8B0B9C}" type="slidenum">
              <a:rPr lang="en-US" sz="1200">
                <a:solidFill>
                  <a:schemeClr val="bg1">
                    <a:lumMod val="50000"/>
                  </a:schemeClr>
                </a:solidFill>
              </a:rPr>
              <a:pPr/>
              <a:t>14</a:t>
            </a:fld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857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899592" y="650149"/>
            <a:ext cx="83884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/>
              <a:t>5</a:t>
            </a:r>
            <a:r>
              <a:rPr lang="en-US" sz="2400" b="1" dirty="0" smtClean="0"/>
              <a:t>. </a:t>
            </a:r>
            <a:r>
              <a:rPr lang="en-GB" sz="2400" b="1" dirty="0" smtClean="0"/>
              <a:t>Calendar of the next meeting</a:t>
            </a:r>
            <a:endParaRPr lang="es-ES" sz="2400" b="1" dirty="0"/>
          </a:p>
        </p:txBody>
      </p:sp>
      <p:sp>
        <p:nvSpPr>
          <p:cNvPr id="5" name="4 Rectángulo"/>
          <p:cNvSpPr/>
          <p:nvPr/>
        </p:nvSpPr>
        <p:spPr>
          <a:xfrm>
            <a:off x="899592" y="1628800"/>
            <a:ext cx="6984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200" b="1" dirty="0" smtClean="0">
              <a:ea typeface="Arial Unicode MS" pitchFamily="34" charset="-128"/>
            </a:endParaRPr>
          </a:p>
          <a:p>
            <a:endParaRPr lang="en-US" dirty="0"/>
          </a:p>
        </p:txBody>
      </p:sp>
      <p:sp>
        <p:nvSpPr>
          <p:cNvPr id="7" name="4 Rectángulo"/>
          <p:cNvSpPr/>
          <p:nvPr/>
        </p:nvSpPr>
        <p:spPr>
          <a:xfrm>
            <a:off x="899592" y="1628800"/>
            <a:ext cx="698477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200" b="1" dirty="0" smtClean="0">
              <a:ea typeface="Arial Unicode MS" pitchFamily="34" charset="-128"/>
            </a:endParaRPr>
          </a:p>
          <a:p>
            <a:pPr lvl="1"/>
            <a:endParaRPr lang="en-GB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S" sz="16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dirty="0" smtClean="0">
              <a:solidFill>
                <a:srgbClr val="FF0000"/>
              </a:solidFill>
              <a:ea typeface="Arial Unicode MS" pitchFamily="34" charset="-128"/>
            </a:endParaRPr>
          </a:p>
          <a:p>
            <a:endParaRPr lang="en-US" dirty="0"/>
          </a:p>
        </p:txBody>
      </p:sp>
      <p:sp>
        <p:nvSpPr>
          <p:cNvPr id="8" name="5 Rectángulo"/>
          <p:cNvSpPr/>
          <p:nvPr/>
        </p:nvSpPr>
        <p:spPr>
          <a:xfrm>
            <a:off x="575556" y="6036685"/>
            <a:ext cx="7992888" cy="3385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/>
            <a:r>
              <a:rPr lang="es-ES" sz="1600" b="1" u="sng" dirty="0" err="1" smtClean="0"/>
              <a:t>Next</a:t>
            </a:r>
            <a:r>
              <a:rPr lang="es-ES" sz="1600" b="1" u="sng" dirty="0" smtClean="0"/>
              <a:t> IG meeting</a:t>
            </a:r>
            <a:r>
              <a:rPr lang="es-ES" sz="1600" b="1" dirty="0" smtClean="0"/>
              <a:t>: </a:t>
            </a:r>
            <a:r>
              <a:rPr lang="es-ES" sz="1600" b="1" dirty="0" err="1" smtClean="0"/>
              <a:t>tbd</a:t>
            </a:r>
            <a:endParaRPr lang="es-ES" sz="1600" dirty="0" smtClean="0">
              <a:solidFill>
                <a:srgbClr val="FF0000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8316416" y="1059635"/>
            <a:ext cx="504056" cy="24314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dirty="0" smtClean="0">
                <a:solidFill>
                  <a:schemeClr val="tx1"/>
                </a:solidFill>
              </a:rPr>
              <a:t>IG</a:t>
            </a:r>
            <a:endParaRPr lang="es-ES" sz="1000" b="1" dirty="0">
              <a:solidFill>
                <a:schemeClr val="tx1"/>
              </a:solidFill>
            </a:endParaRPr>
          </a:p>
        </p:txBody>
      </p:sp>
      <p:sp>
        <p:nvSpPr>
          <p:cNvPr id="13" name="Marcador de pie de página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fld id="{30945E9D-CBB1-4B9E-B385-030F1D8B0B9C}" type="slidenum">
              <a:rPr lang="en-US" sz="1200">
                <a:solidFill>
                  <a:schemeClr val="bg1">
                    <a:lumMod val="50000"/>
                  </a:schemeClr>
                </a:solidFill>
              </a:rPr>
              <a:pPr/>
              <a:t>15</a:t>
            </a:fld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128880"/>
            <a:ext cx="432206" cy="25536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935" y="1401868"/>
            <a:ext cx="8486277" cy="1749359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159" y="3041451"/>
            <a:ext cx="7887518" cy="308164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159" y="3062080"/>
            <a:ext cx="914400" cy="457534"/>
          </a:xfrm>
          <a:prstGeom prst="rect">
            <a:avLst/>
          </a:prstGeom>
        </p:spPr>
      </p:pic>
      <p:sp>
        <p:nvSpPr>
          <p:cNvPr id="18" name="Rectángulo 17"/>
          <p:cNvSpPr/>
          <p:nvPr/>
        </p:nvSpPr>
        <p:spPr>
          <a:xfrm>
            <a:off x="8316416" y="755628"/>
            <a:ext cx="504056" cy="243146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dirty="0" smtClean="0">
                <a:solidFill>
                  <a:schemeClr val="tx1"/>
                </a:solidFill>
              </a:rPr>
              <a:t>RCC</a:t>
            </a:r>
            <a:endParaRPr lang="es-ES" sz="1000" b="1" dirty="0">
              <a:solidFill>
                <a:schemeClr val="tx1"/>
              </a:solidFill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8316416" y="1373066"/>
            <a:ext cx="504056" cy="215971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dirty="0" smtClean="0">
                <a:solidFill>
                  <a:schemeClr val="tx1"/>
                </a:solidFill>
              </a:rPr>
              <a:t>SG</a:t>
            </a:r>
            <a:endParaRPr lang="es-ES" sz="1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66235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1043608" y="2967335"/>
            <a:ext cx="83884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Thank you for your participation</a:t>
            </a:r>
            <a:endParaRPr lang="es-ES" sz="24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899592" y="1628800"/>
            <a:ext cx="6984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200" b="1" dirty="0" smtClean="0">
              <a:ea typeface="Arial Unicode MS" pitchFamily="34" charset="-128"/>
            </a:endParaRPr>
          </a:p>
          <a:p>
            <a:endParaRPr lang="en-US" dirty="0"/>
          </a:p>
        </p:txBody>
      </p:sp>
      <p:sp>
        <p:nvSpPr>
          <p:cNvPr id="7" name="4 Rectángulo"/>
          <p:cNvSpPr/>
          <p:nvPr/>
        </p:nvSpPr>
        <p:spPr>
          <a:xfrm>
            <a:off x="899592" y="1628800"/>
            <a:ext cx="698477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200" b="1" dirty="0" smtClean="0">
              <a:ea typeface="Arial Unicode MS" pitchFamily="34" charset="-128"/>
            </a:endParaRPr>
          </a:p>
          <a:p>
            <a:pPr lvl="1"/>
            <a:endParaRPr lang="en-GB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S" sz="16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dirty="0" smtClean="0">
              <a:solidFill>
                <a:srgbClr val="FF0000"/>
              </a:solidFill>
              <a:ea typeface="Arial Unicode MS" pitchFamily="34" charset="-128"/>
            </a:endParaRPr>
          </a:p>
          <a:p>
            <a:endParaRPr lang="en-U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fld id="{34C91ACA-1C80-4EF1-B622-64D3C00CF61A}" type="slidenum">
              <a:rPr lang="en-US" sz="1200">
                <a:solidFill>
                  <a:schemeClr val="bg1">
                    <a:lumMod val="50000"/>
                  </a:schemeClr>
                </a:solidFill>
              </a:rPr>
              <a:pPr/>
              <a:t>16</a:t>
            </a:fld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2842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935324" y="464278"/>
            <a:ext cx="7837487" cy="607765"/>
          </a:xfrm>
        </p:spPr>
        <p:txBody>
          <a:bodyPr lIns="0" tIns="0" rIns="0" bIns="0" anchor="b" anchorCtr="0"/>
          <a:lstStyle/>
          <a:p>
            <a:pPr algn="ctr"/>
            <a:r>
              <a:rPr lang="de-DE" sz="2400" dirty="0" smtClean="0"/>
              <a:t>AGENDA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2268538" y="6308725"/>
            <a:ext cx="4967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tx2"/>
              </a:buClr>
            </a:pPr>
            <a:endParaRPr lang="de-DE" sz="2400">
              <a:solidFill>
                <a:schemeClr val="bg1"/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fld id="{EF8C7C56-833D-49D8-A5E1-C9F16BFB79A6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t>2</a:t>
            </a:fld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5644" y="1069316"/>
            <a:ext cx="6987823" cy="5283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09706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755576" y="764704"/>
            <a:ext cx="83884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/>
              <a:t>2. </a:t>
            </a:r>
            <a:r>
              <a:rPr lang="en-GB" sz="2400" b="1" dirty="0" smtClean="0"/>
              <a:t>Work Programme 2019-2020</a:t>
            </a:r>
            <a:endParaRPr lang="es-ES" sz="2400" b="1" dirty="0"/>
          </a:p>
        </p:txBody>
      </p:sp>
      <p:sp>
        <p:nvSpPr>
          <p:cNvPr id="5" name="4 Rectángulo"/>
          <p:cNvSpPr/>
          <p:nvPr/>
        </p:nvSpPr>
        <p:spPr>
          <a:xfrm>
            <a:off x="583446" y="1226369"/>
            <a:ext cx="7625371" cy="79098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es-ES" sz="1600" b="1" u="sng" dirty="0" smtClean="0"/>
              <a:t>TARGET 1. INFRASTRUCTURES</a:t>
            </a:r>
          </a:p>
          <a:p>
            <a:endParaRPr lang="es-ES" sz="1600" dirty="0" smtClean="0"/>
          </a:p>
          <a:p>
            <a:r>
              <a:rPr lang="en-GB" u="sng" dirty="0"/>
              <a:t>Follow-up work</a:t>
            </a:r>
            <a:endParaRPr lang="es-ES" dirty="0"/>
          </a:p>
          <a:p>
            <a:r>
              <a:rPr lang="en-GB" dirty="0"/>
              <a:t> </a:t>
            </a:r>
            <a:endParaRPr lang="es-E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Follow-up of infrastructure development (PCIs, TYNDP, GRIP…)</a:t>
            </a:r>
            <a:endParaRPr lang="es-ES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Calculation of capacity at VIPs</a:t>
            </a:r>
            <a:endParaRPr lang="es-E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Optional:</a:t>
            </a:r>
            <a:r>
              <a:rPr lang="en-US" dirty="0"/>
              <a:t> secondary market and transfer of use (ENAGAS´s proposal; scope and aim must be clarified before including it in the WP</a:t>
            </a:r>
            <a:r>
              <a:rPr lang="en-US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r>
              <a:rPr lang="en-US" u="sng" dirty="0"/>
              <a:t>Deliverable</a:t>
            </a:r>
            <a:endParaRPr lang="es-ES" dirty="0"/>
          </a:p>
          <a:p>
            <a:r>
              <a:rPr lang="en-US" dirty="0"/>
              <a:t> </a:t>
            </a:r>
            <a:endParaRPr lang="es-E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Update on the report on use of VIP infrastructures</a:t>
            </a:r>
            <a:endParaRPr lang="es-ES" dirty="0"/>
          </a:p>
          <a:p>
            <a:r>
              <a:rPr lang="en-US" dirty="0"/>
              <a:t> </a:t>
            </a: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600" dirty="0"/>
          </a:p>
          <a:p>
            <a:endParaRPr lang="es-ES" sz="1600" dirty="0" smtClean="0"/>
          </a:p>
          <a:p>
            <a:endParaRPr lang="es-ES" sz="1600" dirty="0" smtClean="0"/>
          </a:p>
          <a:p>
            <a:pPr lvl="2"/>
            <a:endParaRPr lang="es-ES" sz="1600" dirty="0" smtClean="0"/>
          </a:p>
          <a:p>
            <a:r>
              <a:rPr lang="es-ES" sz="1600" dirty="0"/>
              <a:t>	</a:t>
            </a:r>
          </a:p>
          <a:p>
            <a:endParaRPr lang="es-ES" sz="1600" dirty="0" smtClean="0"/>
          </a:p>
          <a:p>
            <a:endParaRPr lang="es-ES" sz="1200" dirty="0"/>
          </a:p>
          <a:p>
            <a:pPr lvl="1"/>
            <a:endParaRPr lang="en-GB" b="1" u="sng" dirty="0" smtClean="0"/>
          </a:p>
          <a:p>
            <a:pPr lvl="1"/>
            <a:endParaRPr lang="en-GB" b="1" u="sng" dirty="0"/>
          </a:p>
          <a:p>
            <a:pPr lvl="1"/>
            <a:endParaRPr lang="en-GB" b="1" u="sng" dirty="0" smtClean="0"/>
          </a:p>
          <a:p>
            <a:pPr lvl="1"/>
            <a:endParaRPr lang="en-GB" sz="1400" b="1" u="sng" dirty="0"/>
          </a:p>
          <a:p>
            <a:pPr lvl="1"/>
            <a:endParaRPr lang="es-ES" sz="1600" dirty="0"/>
          </a:p>
          <a:p>
            <a:pPr algn="just"/>
            <a:endParaRPr lang="en-US" sz="1600" b="1" dirty="0" smtClean="0">
              <a:ea typeface="Arial Unicode MS" pitchFamily="34" charset="-128"/>
            </a:endParaRPr>
          </a:p>
          <a:p>
            <a:endParaRPr lang="en-U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fld id="{30945E9D-CBB1-4B9E-B385-030F1D8B0B9C}" type="slidenum">
              <a:rPr lang="en-US" sz="1200">
                <a:solidFill>
                  <a:schemeClr val="bg1">
                    <a:lumMod val="50000"/>
                  </a:schemeClr>
                </a:solidFill>
              </a:rPr>
              <a:pPr/>
              <a:t>3</a:t>
            </a:fld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58634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755576" y="764704"/>
            <a:ext cx="83884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/>
              <a:t>2. </a:t>
            </a:r>
            <a:r>
              <a:rPr lang="en-GB" sz="2400" b="1" dirty="0"/>
              <a:t>Work Programme 2019-2020</a:t>
            </a:r>
            <a:endParaRPr lang="es-ES" sz="2400" b="1" dirty="0"/>
          </a:p>
        </p:txBody>
      </p:sp>
      <p:sp>
        <p:nvSpPr>
          <p:cNvPr id="5" name="4 Rectángulo"/>
          <p:cNvSpPr/>
          <p:nvPr/>
        </p:nvSpPr>
        <p:spPr>
          <a:xfrm>
            <a:off x="609600" y="1559368"/>
            <a:ext cx="7109786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1600" b="1" u="sng" dirty="0">
                <a:solidFill>
                  <a:srgbClr val="000000"/>
                </a:solidFill>
              </a:rPr>
              <a:t>TARGET </a:t>
            </a:r>
            <a:r>
              <a:rPr lang="es-ES" sz="1600" b="1" u="sng" dirty="0" smtClean="0">
                <a:solidFill>
                  <a:srgbClr val="000000"/>
                </a:solidFill>
              </a:rPr>
              <a:t>2. MARKET INTEGRATION</a:t>
            </a:r>
          </a:p>
          <a:p>
            <a:pPr lvl="0"/>
            <a:endParaRPr lang="es-ES" sz="1600" b="1" u="sng" dirty="0">
              <a:solidFill>
                <a:srgbClr val="000000"/>
              </a:solidFill>
            </a:endParaRPr>
          </a:p>
          <a:p>
            <a:r>
              <a:rPr lang="en-GB" b="1" u="sng" dirty="0"/>
              <a:t>2.1. IBERIA</a:t>
            </a:r>
            <a:endParaRPr lang="es-ES" dirty="0"/>
          </a:p>
          <a:p>
            <a:r>
              <a:rPr lang="en-GB" b="1" dirty="0"/>
              <a:t> </a:t>
            </a:r>
            <a:endParaRPr lang="es-ES" dirty="0"/>
          </a:p>
          <a:p>
            <a:r>
              <a:rPr lang="en-GB" u="sng" dirty="0"/>
              <a:t>Follow-up work </a:t>
            </a:r>
            <a:endParaRPr lang="en-GB" u="sng" dirty="0" smtClean="0"/>
          </a:p>
          <a:p>
            <a:endParaRPr lang="es-E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Keep on supporting the inclusion of Portuguese side in MIBGAS (following the arising needs)</a:t>
            </a:r>
            <a:endParaRPr lang="es-ES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Once Portuguese side has joint MIBGAS, monitoring the well-functioning of the market, in particular, with regard to the interactions between explicit and implicit allocation</a:t>
            </a:r>
            <a:endParaRPr lang="es-E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NRAs recommendations and </a:t>
            </a:r>
            <a:r>
              <a:rPr lang="en-US" dirty="0" smtClean="0"/>
              <a:t>conclusions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u="sng" dirty="0">
              <a:solidFill>
                <a:srgbClr val="000000"/>
              </a:solidFill>
            </a:endParaRPr>
          </a:p>
          <a:p>
            <a:r>
              <a:rPr lang="en-GB" u="sng" dirty="0" smtClean="0"/>
              <a:t>Deliverable</a:t>
            </a:r>
          </a:p>
          <a:p>
            <a:endParaRPr lang="es-E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Implementation of UIOLI LT mechanism at VIP </a:t>
            </a:r>
            <a:r>
              <a:rPr lang="en-GB" dirty="0" err="1"/>
              <a:t>Iberico</a:t>
            </a:r>
            <a:endParaRPr lang="es-ES" dirty="0"/>
          </a:p>
          <a:p>
            <a:r>
              <a:rPr lang="en-GB" dirty="0"/>
              <a:t> </a:t>
            </a: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600" b="1" u="sng" dirty="0">
              <a:solidFill>
                <a:srgbClr val="000000"/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fld id="{30945E9D-CBB1-4B9E-B385-030F1D8B0B9C}" type="slidenum">
              <a:rPr lang="en-US" sz="1200">
                <a:solidFill>
                  <a:schemeClr val="bg1">
                    <a:lumMod val="50000"/>
                  </a:schemeClr>
                </a:solidFill>
              </a:rPr>
              <a:pPr/>
              <a:t>4</a:t>
            </a:fld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3802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755576" y="764704"/>
            <a:ext cx="83884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/>
              <a:t>2. </a:t>
            </a:r>
            <a:r>
              <a:rPr lang="en-GB" sz="2400" b="1" dirty="0"/>
              <a:t>Work Programme 2019-2020</a:t>
            </a:r>
            <a:endParaRPr lang="es-ES" sz="2400" b="1" dirty="0"/>
          </a:p>
        </p:txBody>
      </p:sp>
      <p:sp>
        <p:nvSpPr>
          <p:cNvPr id="5" name="4 Rectángulo"/>
          <p:cNvSpPr/>
          <p:nvPr/>
        </p:nvSpPr>
        <p:spPr>
          <a:xfrm>
            <a:off x="609600" y="1559368"/>
            <a:ext cx="7109786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1600" b="1" u="sng" dirty="0">
                <a:solidFill>
                  <a:srgbClr val="000000"/>
                </a:solidFill>
              </a:rPr>
              <a:t>TARGET 2</a:t>
            </a:r>
            <a:r>
              <a:rPr lang="es-ES" sz="1600" b="1" u="sng" dirty="0" smtClean="0">
                <a:solidFill>
                  <a:srgbClr val="000000"/>
                </a:solidFill>
              </a:rPr>
              <a:t>. MARKET INTEGRATION</a:t>
            </a:r>
          </a:p>
          <a:p>
            <a:pPr lvl="0"/>
            <a:endParaRPr lang="es-ES" sz="1600" b="1" u="sng" dirty="0">
              <a:solidFill>
                <a:srgbClr val="000000"/>
              </a:solidFill>
            </a:endParaRPr>
          </a:p>
          <a:p>
            <a:r>
              <a:rPr lang="en-GB" b="1" u="sng" dirty="0" smtClean="0"/>
              <a:t>2.2. </a:t>
            </a:r>
            <a:r>
              <a:rPr lang="es-ES" b="1" u="sng" dirty="0" smtClean="0"/>
              <a:t>FRANCE</a:t>
            </a:r>
            <a:endParaRPr lang="es-ES" dirty="0"/>
          </a:p>
          <a:p>
            <a:r>
              <a:rPr lang="en-GB" b="1" dirty="0"/>
              <a:t> </a:t>
            </a:r>
            <a:endParaRPr lang="es-ES" dirty="0"/>
          </a:p>
          <a:p>
            <a:r>
              <a:rPr lang="en-GB" u="sng" dirty="0"/>
              <a:t>Follow-up work </a:t>
            </a:r>
            <a:endParaRPr lang="en-GB" u="sng" dirty="0" smtClean="0"/>
          </a:p>
          <a:p>
            <a:endParaRPr lang="es-E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Monitoring </a:t>
            </a:r>
            <a:r>
              <a:rPr lang="en-US" dirty="0"/>
              <a:t>of market prices </a:t>
            </a:r>
            <a:r>
              <a:rPr lang="en-US" dirty="0" err="1"/>
              <a:t>behaviour</a:t>
            </a:r>
            <a:r>
              <a:rPr lang="en-US" dirty="0"/>
              <a:t> and evolution of spreads at VIP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Follow-up </a:t>
            </a:r>
            <a:r>
              <a:rPr lang="en-US" dirty="0"/>
              <a:t>of merger of market areas in France and potential impact on VIP </a:t>
            </a:r>
            <a:r>
              <a:rPr lang="en-US" dirty="0" err="1"/>
              <a:t>Pirineos</a:t>
            </a:r>
            <a:r>
              <a:rPr lang="en-US" dirty="0"/>
              <a:t>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NRAs </a:t>
            </a:r>
            <a:r>
              <a:rPr lang="en-US" dirty="0"/>
              <a:t>will make some recommendations and conclusions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GB" dirty="0"/>
              <a:t> </a:t>
            </a: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600" b="1" u="sng" dirty="0">
              <a:solidFill>
                <a:srgbClr val="000000"/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fld id="{30945E9D-CBB1-4B9E-B385-030F1D8B0B9C}" type="slidenum">
              <a:rPr lang="en-US" sz="1200">
                <a:solidFill>
                  <a:schemeClr val="bg1">
                    <a:lumMod val="50000"/>
                  </a:schemeClr>
                </a:solidFill>
              </a:rPr>
              <a:pPr/>
              <a:t>5</a:t>
            </a:fld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20031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755576" y="764704"/>
            <a:ext cx="83884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/>
              <a:t>2. </a:t>
            </a:r>
            <a:r>
              <a:rPr lang="en-GB" sz="2400" b="1" dirty="0"/>
              <a:t>Work Programme 2019-2020</a:t>
            </a:r>
            <a:endParaRPr lang="es-ES" sz="2400" b="1" dirty="0"/>
          </a:p>
        </p:txBody>
      </p:sp>
      <p:sp>
        <p:nvSpPr>
          <p:cNvPr id="5" name="4 Rectángulo"/>
          <p:cNvSpPr/>
          <p:nvPr/>
        </p:nvSpPr>
        <p:spPr>
          <a:xfrm>
            <a:off x="609599" y="1559368"/>
            <a:ext cx="7414517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1600" b="1" u="sng" dirty="0">
                <a:solidFill>
                  <a:srgbClr val="000000"/>
                </a:solidFill>
              </a:rPr>
              <a:t>TARGET </a:t>
            </a:r>
            <a:r>
              <a:rPr lang="es-ES" sz="1600" b="1" u="sng" dirty="0" smtClean="0">
                <a:solidFill>
                  <a:srgbClr val="000000"/>
                </a:solidFill>
              </a:rPr>
              <a:t>3. CONTRIBUTION OF GASES TO DECARBONISATION</a:t>
            </a:r>
          </a:p>
          <a:p>
            <a:pPr lvl="0"/>
            <a:endParaRPr lang="es-ES" sz="1600" b="1" u="sng" dirty="0">
              <a:solidFill>
                <a:srgbClr val="000000"/>
              </a:solidFill>
            </a:endParaRPr>
          </a:p>
          <a:p>
            <a:r>
              <a:rPr lang="en-GB" b="1" dirty="0"/>
              <a:t> </a:t>
            </a:r>
            <a:r>
              <a:rPr lang="en-GB" u="sng" dirty="0" smtClean="0"/>
              <a:t>Follow-up </a:t>
            </a:r>
            <a:r>
              <a:rPr lang="en-GB" u="sng" dirty="0"/>
              <a:t>work </a:t>
            </a:r>
            <a:endParaRPr lang="en-GB" u="sng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Sharing </a:t>
            </a:r>
            <a:r>
              <a:rPr lang="en-US" dirty="0"/>
              <a:t>good practices/pilot projects</a:t>
            </a:r>
            <a:endParaRPr lang="es-E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Follow-up on discussions on renewable gases implementation</a:t>
            </a:r>
            <a:endParaRPr lang="es-E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The role of gases (LNG, hydrogen, biogas, </a:t>
            </a:r>
            <a:r>
              <a:rPr lang="en-US" dirty="0" err="1"/>
              <a:t>biomethane</a:t>
            </a:r>
            <a:r>
              <a:rPr lang="en-US" dirty="0"/>
              <a:t>, etc.) for mobility. </a:t>
            </a:r>
            <a:endParaRPr lang="en-US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Optional</a:t>
            </a:r>
            <a:r>
              <a:rPr lang="en-US" b="1" dirty="0"/>
              <a:t>:</a:t>
            </a:r>
            <a:r>
              <a:rPr lang="en-US" dirty="0"/>
              <a:t> focus on hydrogen (ENAGAS´s proposal; scope and aim must be clarified before including it in the WP</a:t>
            </a:r>
            <a:r>
              <a:rPr lang="en-US" dirty="0" smtClean="0"/>
              <a:t>)</a:t>
            </a:r>
          </a:p>
          <a:p>
            <a:pPr lvl="0"/>
            <a:endParaRPr lang="es-ES" dirty="0"/>
          </a:p>
          <a:p>
            <a:r>
              <a:rPr lang="en-GB" u="sng" dirty="0"/>
              <a:t>Deliverable</a:t>
            </a:r>
            <a:endParaRPr lang="es-E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b="1" dirty="0"/>
              <a:t>Optional</a:t>
            </a:r>
            <a:r>
              <a:rPr lang="en-GB" dirty="0"/>
              <a:t>: certificates of origin: national vs. European system </a:t>
            </a:r>
            <a:r>
              <a:rPr lang="en-US" dirty="0"/>
              <a:t>(</a:t>
            </a:r>
            <a:r>
              <a:rPr lang="en-US" dirty="0" err="1"/>
              <a:t>GTRgaz´s</a:t>
            </a:r>
            <a:r>
              <a:rPr lang="en-US" dirty="0"/>
              <a:t> proposal; scope and aim must be clarified before including it in the WP)</a:t>
            </a:r>
            <a:endParaRPr lang="es-ES" dirty="0"/>
          </a:p>
          <a:p>
            <a:pPr lvl="0"/>
            <a:endParaRPr lang="en-US" dirty="0"/>
          </a:p>
          <a:p>
            <a:r>
              <a:rPr lang="en-GB" dirty="0"/>
              <a:t> </a:t>
            </a: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600" b="1" u="sng" dirty="0">
              <a:solidFill>
                <a:srgbClr val="000000"/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fld id="{30945E9D-CBB1-4B9E-B385-030F1D8B0B9C}" type="slidenum">
              <a:rPr lang="en-US" sz="1200">
                <a:solidFill>
                  <a:schemeClr val="bg1">
                    <a:lumMod val="50000"/>
                  </a:schemeClr>
                </a:solidFill>
              </a:rPr>
              <a:pPr/>
              <a:t>6</a:t>
            </a:fld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24262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755576" y="764704"/>
            <a:ext cx="83884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/>
              <a:t>2. </a:t>
            </a:r>
            <a:r>
              <a:rPr lang="en-GB" sz="2400" b="1" dirty="0"/>
              <a:t>Work Programme 2019-2020</a:t>
            </a:r>
            <a:endParaRPr lang="es-ES" sz="2400" b="1" dirty="0"/>
          </a:p>
        </p:txBody>
      </p:sp>
      <p:sp>
        <p:nvSpPr>
          <p:cNvPr id="5" name="4 Rectángulo"/>
          <p:cNvSpPr/>
          <p:nvPr/>
        </p:nvSpPr>
        <p:spPr>
          <a:xfrm>
            <a:off x="609599" y="1559368"/>
            <a:ext cx="7414517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1600" b="1" u="sng" dirty="0">
                <a:solidFill>
                  <a:srgbClr val="000000"/>
                </a:solidFill>
              </a:rPr>
              <a:t>TARGET </a:t>
            </a:r>
            <a:r>
              <a:rPr lang="es-ES" sz="1600" b="1" u="sng" dirty="0" smtClean="0">
                <a:solidFill>
                  <a:srgbClr val="000000"/>
                </a:solidFill>
              </a:rPr>
              <a:t>4. ANY OTHER ITEM FOR DISCUSSION</a:t>
            </a:r>
          </a:p>
          <a:p>
            <a:pPr lvl="0"/>
            <a:endParaRPr lang="es-ES" sz="1600" b="1" u="sng" dirty="0">
              <a:solidFill>
                <a:srgbClr val="000000"/>
              </a:solidFill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GB" b="1" dirty="0"/>
              <a:t> </a:t>
            </a:r>
            <a:r>
              <a:rPr lang="en-US" b="1" dirty="0"/>
              <a:t>Optional</a:t>
            </a:r>
            <a:r>
              <a:rPr lang="en-US" dirty="0"/>
              <a:t>: "Abolition of summer time changes" as per new EU Directive proposal - analysis of impacts and implementation (REN´S proposal, depending on the approval of European regulation to this respect)</a:t>
            </a:r>
            <a:endParaRPr lang="es-ES" dirty="0"/>
          </a:p>
          <a:p>
            <a:pPr lvl="0"/>
            <a:endParaRPr lang="en-US" dirty="0"/>
          </a:p>
          <a:p>
            <a:r>
              <a:rPr lang="en-GB" dirty="0"/>
              <a:t> </a:t>
            </a: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600" b="1" u="sng" dirty="0">
              <a:solidFill>
                <a:srgbClr val="000000"/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fld id="{30945E9D-CBB1-4B9E-B385-030F1D8B0B9C}" type="slidenum">
              <a:rPr lang="en-US" sz="1200">
                <a:solidFill>
                  <a:schemeClr val="bg1">
                    <a:lumMod val="50000"/>
                  </a:schemeClr>
                </a:solidFill>
              </a:rPr>
              <a:pPr/>
              <a:t>7</a:t>
            </a:fld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49009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767645" y="771525"/>
            <a:ext cx="8052506" cy="353219"/>
          </a:xfrm>
        </p:spPr>
        <p:txBody>
          <a:bodyPr/>
          <a:lstStyle/>
          <a:p>
            <a:pPr lvl="0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kern="1200" dirty="0">
                <a:solidFill>
                  <a:srgbClr val="000000"/>
                </a:solidFill>
                <a:latin typeface="Verdana"/>
                <a:ea typeface="+mn-ea"/>
                <a:cs typeface="+mn-cs"/>
              </a:rPr>
              <a:t>2. </a:t>
            </a:r>
            <a:r>
              <a:rPr lang="en-GB" sz="2400" kern="1200" dirty="0">
                <a:solidFill>
                  <a:srgbClr val="000000"/>
                </a:solidFill>
                <a:latin typeface="Verdana"/>
                <a:ea typeface="+mn-ea"/>
                <a:cs typeface="+mn-cs"/>
              </a:rPr>
              <a:t>Work Programme 2019-2020</a:t>
            </a:r>
            <a:endParaRPr lang="es-ES" sz="2400" kern="1200" dirty="0">
              <a:solidFill>
                <a:srgbClr val="0000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371218" y="1250558"/>
            <a:ext cx="79404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GB" b="1" u="sng" dirty="0" smtClean="0"/>
              <a:t>2.1 Proposals on secondary market and hydrogen for mobility </a:t>
            </a:r>
            <a:endParaRPr lang="en-GB" b="1" u="sng" dirty="0"/>
          </a:p>
          <a:p>
            <a:pPr lvl="1"/>
            <a:endParaRPr lang="en-GB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965603" y="3272589"/>
            <a:ext cx="6751633" cy="6256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n-US" sz="2800" b="1" dirty="0">
                <a:solidFill>
                  <a:schemeClr val="bg1"/>
                </a:solidFill>
              </a:rPr>
              <a:t>F</a:t>
            </a:r>
            <a:r>
              <a:rPr lang="en-US" sz="2800" b="1" dirty="0" smtClean="0">
                <a:solidFill>
                  <a:schemeClr val="bg1"/>
                </a:solidFill>
              </a:rPr>
              <a:t>or clarification by ENAGAS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7" name="Marcador de pie de página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fld id="{30945E9D-CBB1-4B9E-B385-030F1D8B0B9C}" type="slidenum">
              <a:rPr lang="en-US" sz="1200">
                <a:solidFill>
                  <a:schemeClr val="bg1">
                    <a:lumMod val="50000"/>
                  </a:schemeClr>
                </a:solidFill>
              </a:rPr>
              <a:pPr/>
              <a:t>8</a:t>
            </a:fld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348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767645" y="771525"/>
            <a:ext cx="8052506" cy="353219"/>
          </a:xfrm>
        </p:spPr>
        <p:txBody>
          <a:bodyPr/>
          <a:lstStyle/>
          <a:p>
            <a:pPr lvl="0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kern="1200" dirty="0">
                <a:solidFill>
                  <a:srgbClr val="000000"/>
                </a:solidFill>
                <a:latin typeface="Verdana"/>
                <a:ea typeface="+mn-ea"/>
                <a:cs typeface="+mn-cs"/>
              </a:rPr>
              <a:t>2. </a:t>
            </a:r>
            <a:r>
              <a:rPr lang="en-GB" sz="2400" kern="1200" dirty="0">
                <a:solidFill>
                  <a:srgbClr val="000000"/>
                </a:solidFill>
                <a:latin typeface="Verdana"/>
                <a:ea typeface="+mn-ea"/>
                <a:cs typeface="+mn-cs"/>
              </a:rPr>
              <a:t>Work Programme 2019-2020</a:t>
            </a:r>
            <a:endParaRPr lang="es-ES" sz="2400" kern="1200" dirty="0">
              <a:solidFill>
                <a:srgbClr val="0000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371218" y="1250558"/>
            <a:ext cx="79404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GB" b="1" u="sng" dirty="0" smtClean="0"/>
              <a:t>2.2 Proposal on certificates of origin</a:t>
            </a:r>
            <a:endParaRPr lang="en-GB" b="1" u="sng" dirty="0"/>
          </a:p>
          <a:p>
            <a:pPr lvl="1"/>
            <a:endParaRPr lang="en-GB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965603" y="3272589"/>
            <a:ext cx="6751633" cy="6256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n-US" sz="2800" b="1" dirty="0">
                <a:solidFill>
                  <a:schemeClr val="bg1"/>
                </a:solidFill>
              </a:rPr>
              <a:t>F</a:t>
            </a:r>
            <a:r>
              <a:rPr lang="en-US" sz="2800" b="1" dirty="0" smtClean="0">
                <a:solidFill>
                  <a:schemeClr val="bg1"/>
                </a:solidFill>
              </a:rPr>
              <a:t>or clarification by </a:t>
            </a:r>
            <a:r>
              <a:rPr lang="en-US" sz="2800" b="1" dirty="0" err="1" smtClean="0">
                <a:solidFill>
                  <a:schemeClr val="bg1"/>
                </a:solidFill>
              </a:rPr>
              <a:t>GTRgaz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7" name="Marcador de pie de página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fld id="{30945E9D-CBB1-4B9E-B385-030F1D8B0B9C}" type="slidenum">
              <a:rPr lang="en-US" sz="1200">
                <a:solidFill>
                  <a:schemeClr val="bg1">
                    <a:lumMod val="50000"/>
                  </a:schemeClr>
                </a:solidFill>
              </a:rPr>
              <a:pPr/>
              <a:t>9</a:t>
            </a:fld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546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CER new presentation template">
  <a:themeElements>
    <a:clrScheme name="Personnalisé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70C0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AC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_AC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CER_Abstract xmlns="985daa2e-53d8-4475-82b8-9c7d25324e34" xsi:nil="true"/>
    <_dlc_DocId xmlns="985daa2e-53d8-4475-82b8-9c7d25324e34">ACER-2019-84363</_dlc_DocId>
    <_dlc_DocIdUrl xmlns="985daa2e-53d8-4475-82b8-9c7d25324e34">
      <Url>https://extranet.acer.europa.eu/Events/49th-IG-Meeting/_layouts/15/DocIdRedir.aspx?ID=ACER-2019-84363</Url>
      <Description>ACER-2019-84363</Description>
    </_dlc_DocIdUrl>
    <AcerDocumentName xmlns="d7c5fe74-70f0-4983-b030-c2df44e75123">0 - 49th IG_Meeting guide_v1.pptx</AcerDocumentName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DocumentWithSurveyEventReceiver</Name>
    <Synchronization>Asynchronous</Synchronization>
    <Type>10002</Type>
    <SequenceNumber>11001</SequenceNumber>
    <Assembly>Acer.DocSurvey.DataModel, Version=1.0.0.0, Culture=neutral, PublicKeyToken=4521b098f10fe6ff</Assembly>
    <Class>Acer.DocSurvey.DataModel.EventReceivers.DocumentWithSurveyEventReceiver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EFF7321CA9324CA42FC130F529771D" ma:contentTypeVersion="30" ma:contentTypeDescription="Create a new document." ma:contentTypeScope="" ma:versionID="43d788b115ec91d689b22b4029ecd7ad">
  <xsd:schema xmlns:xsd="http://www.w3.org/2001/XMLSchema" xmlns:xs="http://www.w3.org/2001/XMLSchema" xmlns:p="http://schemas.microsoft.com/office/2006/metadata/properties" xmlns:ns2="985daa2e-53d8-4475-82b8-9c7d25324e34" xmlns:ns3="d7c5fe74-70f0-4983-b030-c2df44e75123" targetNamespace="http://schemas.microsoft.com/office/2006/metadata/properties" ma:root="true" ma:fieldsID="bee47bdfe9b9a018941c0123aa19e692" ns2:_="" ns3:_="">
    <xsd:import namespace="985daa2e-53d8-4475-82b8-9c7d25324e34"/>
    <xsd:import namespace="d7c5fe74-70f0-4983-b030-c2df44e7512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ACER_Abstract" minOccurs="0"/>
                <xsd:element ref="ns3:AcerDocumentNa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daa2e-53d8-4475-82b8-9c7d25324e3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ACER_Abstract" ma:index="11" nillable="true" ma:displayName="Abstract" ma:description="" ma:internalName="ACER_Abstract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c5fe74-70f0-4983-b030-c2df44e75123" elementFormDefault="qualified">
    <xsd:import namespace="http://schemas.microsoft.com/office/2006/documentManagement/types"/>
    <xsd:import namespace="http://schemas.microsoft.com/office/infopath/2007/PartnerControls"/>
    <xsd:element name="AcerDocumentName" ma:index="12" nillable="true" ma:displayName="Document name" ma:hidden="true" ma:internalName="AcerDocumentNam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Description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B58E53D-22EB-4D1B-9036-37980DC166E9}"/>
</file>

<file path=customXml/itemProps2.xml><?xml version="1.0" encoding="utf-8"?>
<ds:datastoreItem xmlns:ds="http://schemas.openxmlformats.org/officeDocument/2006/customXml" ds:itemID="{BA499A92-D434-498F-B1BE-D08B70EC97A9}"/>
</file>

<file path=customXml/itemProps3.xml><?xml version="1.0" encoding="utf-8"?>
<ds:datastoreItem xmlns:ds="http://schemas.openxmlformats.org/officeDocument/2006/customXml" ds:itemID="{1DB85DC0-3A67-4923-AE23-C9A2A2BE6C8A}"/>
</file>

<file path=customXml/itemProps4.xml><?xml version="1.0" encoding="utf-8"?>
<ds:datastoreItem xmlns:ds="http://schemas.openxmlformats.org/officeDocument/2006/customXml" ds:itemID="{679BC264-92A5-4765-8B6E-C610A9BCA9B8}"/>
</file>

<file path=docProps/app.xml><?xml version="1.0" encoding="utf-8"?>
<Properties xmlns="http://schemas.openxmlformats.org/officeDocument/2006/extended-properties" xmlns:vt="http://schemas.openxmlformats.org/officeDocument/2006/docPropsVTypes">
  <Template>ACER new presentation template</Template>
  <TotalTime>2389</TotalTime>
  <Words>328</Words>
  <Application>Microsoft Office PowerPoint</Application>
  <PresentationFormat>Presentación en pantalla (4:3)</PresentationFormat>
  <Paragraphs>134</Paragraphs>
  <Slides>16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7</vt:i4>
      </vt:variant>
      <vt:variant>
        <vt:lpstr>Títulos de diapositiva</vt:lpstr>
      </vt:variant>
      <vt:variant>
        <vt:i4>16</vt:i4>
      </vt:variant>
    </vt:vector>
  </HeadingPairs>
  <TitlesOfParts>
    <vt:vector size="30" baseType="lpstr">
      <vt:lpstr>ＭＳ Ｐゴシック</vt:lpstr>
      <vt:lpstr>Arial</vt:lpstr>
      <vt:lpstr>Arial Unicode MS</vt:lpstr>
      <vt:lpstr>Calibri</vt:lpstr>
      <vt:lpstr>Trebuchet MS</vt:lpstr>
      <vt:lpstr>Verdana</vt:lpstr>
      <vt:lpstr>Wingdings</vt:lpstr>
      <vt:lpstr>ACER new presentation template</vt:lpstr>
      <vt:lpstr>Custom Design</vt:lpstr>
      <vt:lpstr>Office Theme</vt:lpstr>
      <vt:lpstr>ACER</vt:lpstr>
      <vt:lpstr>1_ACER</vt:lpstr>
      <vt:lpstr>1_Custom Design</vt:lpstr>
      <vt:lpstr>1_Office Theme</vt:lpstr>
      <vt:lpstr>Presentación de PowerPoint</vt:lpstr>
      <vt:lpstr>AGENDA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2. Work Programme 2019-2020</vt:lpstr>
      <vt:lpstr>2. Work Programme 2019-2020</vt:lpstr>
      <vt:lpstr>Presentación de PowerPoint</vt:lpstr>
      <vt:lpstr>3. Other issues</vt:lpstr>
      <vt:lpstr>3. Other issues</vt:lpstr>
      <vt:lpstr>3. Other issues</vt:lpstr>
      <vt:lpstr>4. AOB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Gas wholesale market functioning - for Madrid forum</dc:title>
  <dc:creator>Claire CAMUS (ACER)</dc:creator>
  <cp:lastModifiedBy>Alonso Borrego, Nuria</cp:lastModifiedBy>
  <cp:revision>661</cp:revision>
  <cp:lastPrinted>2017-09-12T10:38:10Z</cp:lastPrinted>
  <dcterms:created xsi:type="dcterms:W3CDTF">2011-11-28T15:46:36Z</dcterms:created>
  <dcterms:modified xsi:type="dcterms:W3CDTF">2019-03-01T11:18:25Z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0x01010016EFF7321CA9324CA42FC130F529771D</vt:lpwstr>
  </property>
  <property fmtid="{D5CDD505-2E9C-101B-9397-08002B2CF9AE}" pid="3" name="_dlc_DocIdItemGuid">
    <vt:lpwstr>94e4c8ae-445e-4960-8de1-89ac0e7eccbe</vt:lpwstr>
  </property>
</Properties>
</file>